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64" r:id="rId4"/>
    <p:sldId id="265" r:id="rId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E41"/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928" autoAdjust="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BF891-23B5-4E55-972A-6B0CBFF4A3F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15F353AB-99A2-4E35-ADD6-B8FFBB0DCA9C}">
      <dgm:prSet phldrT="[Text]"/>
      <dgm:spPr/>
      <dgm:t>
        <a:bodyPr/>
        <a:lstStyle/>
        <a:p>
          <a:r>
            <a:rPr lang="en-US" dirty="0" err="1" smtClean="0"/>
            <a:t>Ohjaamohenkilöstön</a:t>
          </a:r>
          <a:r>
            <a:rPr lang="en-US" dirty="0" smtClean="0"/>
            <a:t> </a:t>
          </a:r>
          <a:r>
            <a:rPr lang="en-US" dirty="0" err="1" smtClean="0"/>
            <a:t>monikulttuurisuusosaajat</a:t>
          </a:r>
          <a:endParaRPr lang="en-US" dirty="0"/>
        </a:p>
      </dgm:t>
    </dgm:pt>
    <dgm:pt modelId="{5667127F-2333-4317-8B06-94AE9ECE62E6}" type="parTrans" cxnId="{AA0D952A-DF40-493F-AEF6-4368A85EACB4}">
      <dgm:prSet/>
      <dgm:spPr/>
      <dgm:t>
        <a:bodyPr/>
        <a:lstStyle/>
        <a:p>
          <a:endParaRPr lang="en-US"/>
        </a:p>
      </dgm:t>
    </dgm:pt>
    <dgm:pt modelId="{A920EA9C-7996-4FDE-913D-42C86AF8EBC2}" type="sibTrans" cxnId="{AA0D952A-DF40-493F-AEF6-4368A85EACB4}">
      <dgm:prSet/>
      <dgm:spPr/>
      <dgm:t>
        <a:bodyPr/>
        <a:lstStyle/>
        <a:p>
          <a:endParaRPr lang="en-US"/>
        </a:p>
      </dgm:t>
    </dgm:pt>
    <dgm:pt modelId="{C19758C9-3015-4A5A-9AEC-430D80E11B4B}">
      <dgm:prSet phldrT="[Text]"/>
      <dgm:spPr/>
      <dgm:t>
        <a:bodyPr/>
        <a:lstStyle/>
        <a:p>
          <a:r>
            <a:rPr lang="en-US" dirty="0" err="1" smtClean="0"/>
            <a:t>Paikkakunnan</a:t>
          </a:r>
          <a:r>
            <a:rPr lang="en-US" dirty="0" smtClean="0"/>
            <a:t> / </a:t>
          </a:r>
          <a:r>
            <a:rPr lang="en-US" dirty="0" err="1" smtClean="0"/>
            <a:t>alueen</a:t>
          </a:r>
          <a:r>
            <a:rPr lang="en-US" dirty="0" smtClean="0"/>
            <a:t> 3. </a:t>
          </a:r>
          <a:r>
            <a:rPr lang="en-US" dirty="0" err="1" smtClean="0"/>
            <a:t>sektrorin</a:t>
          </a:r>
          <a:r>
            <a:rPr lang="en-US" dirty="0" smtClean="0"/>
            <a:t> </a:t>
          </a:r>
          <a:r>
            <a:rPr lang="en-US" dirty="0" err="1" smtClean="0"/>
            <a:t>tarjoamat</a:t>
          </a:r>
          <a:r>
            <a:rPr lang="en-US" dirty="0" smtClean="0"/>
            <a:t> </a:t>
          </a:r>
          <a:r>
            <a:rPr lang="en-US" dirty="0" err="1" smtClean="0"/>
            <a:t>monikulttuurisuus</a:t>
          </a:r>
          <a:r>
            <a:rPr lang="en-US" dirty="0" smtClean="0"/>
            <a:t> </a:t>
          </a:r>
          <a:r>
            <a:rPr lang="en-US" dirty="0" err="1" smtClean="0"/>
            <a:t>palvelut</a:t>
          </a:r>
          <a:r>
            <a:rPr lang="en-US" dirty="0" smtClean="0"/>
            <a:t> / </a:t>
          </a:r>
          <a:r>
            <a:rPr lang="en-US" dirty="0" err="1" smtClean="0"/>
            <a:t>osaajat</a:t>
          </a:r>
          <a:endParaRPr lang="en-US" dirty="0"/>
        </a:p>
      </dgm:t>
    </dgm:pt>
    <dgm:pt modelId="{472912F3-2917-4799-AA7C-B2FDC5770937}" type="parTrans" cxnId="{07F75595-41BB-4E17-8A5B-A63DF6AE49B0}">
      <dgm:prSet/>
      <dgm:spPr/>
      <dgm:t>
        <a:bodyPr/>
        <a:lstStyle/>
        <a:p>
          <a:endParaRPr lang="en-US"/>
        </a:p>
      </dgm:t>
    </dgm:pt>
    <dgm:pt modelId="{7E282E6C-5D8D-4BA8-A7FF-F70B2FECF9DE}" type="sibTrans" cxnId="{07F75595-41BB-4E17-8A5B-A63DF6AE49B0}">
      <dgm:prSet/>
      <dgm:spPr/>
      <dgm:t>
        <a:bodyPr/>
        <a:lstStyle/>
        <a:p>
          <a:endParaRPr lang="en-US"/>
        </a:p>
      </dgm:t>
    </dgm:pt>
    <dgm:pt modelId="{9A854E5B-CF91-4DAF-8CD7-DFCA99E00C5C}">
      <dgm:prSet phldrT="[Text]"/>
      <dgm:spPr/>
      <dgm:t>
        <a:bodyPr/>
        <a:lstStyle/>
        <a:p>
          <a:r>
            <a:rPr lang="en-US" dirty="0" err="1" smtClean="0"/>
            <a:t>Ohjaamohenkilöstön</a:t>
          </a:r>
          <a:r>
            <a:rPr lang="en-US" dirty="0" smtClean="0"/>
            <a:t> </a:t>
          </a:r>
          <a:r>
            <a:rPr lang="en-US" dirty="0" err="1" smtClean="0"/>
            <a:t>taustaorganisaatioiden</a:t>
          </a:r>
          <a:r>
            <a:rPr lang="en-US" dirty="0" smtClean="0"/>
            <a:t> </a:t>
          </a:r>
          <a:r>
            <a:rPr lang="en-US" smtClean="0"/>
            <a:t>monikulttuurisuusosaajat</a:t>
          </a:r>
          <a:endParaRPr lang="en-US" dirty="0"/>
        </a:p>
      </dgm:t>
    </dgm:pt>
    <dgm:pt modelId="{D2E64381-F0D3-445D-A58A-CA0425248208}" type="parTrans" cxnId="{BCAAB2A7-C45C-4097-A237-24851F645D17}">
      <dgm:prSet/>
      <dgm:spPr/>
      <dgm:t>
        <a:bodyPr/>
        <a:lstStyle/>
        <a:p>
          <a:endParaRPr lang="en-US"/>
        </a:p>
      </dgm:t>
    </dgm:pt>
    <dgm:pt modelId="{A2A1B3BA-41A6-45B7-A8A6-E94248B8F290}" type="sibTrans" cxnId="{BCAAB2A7-C45C-4097-A237-24851F645D17}">
      <dgm:prSet/>
      <dgm:spPr/>
      <dgm:t>
        <a:bodyPr/>
        <a:lstStyle/>
        <a:p>
          <a:endParaRPr lang="en-US"/>
        </a:p>
      </dgm:t>
    </dgm:pt>
    <dgm:pt modelId="{227A7FBC-C5B6-4F08-BB77-70B570712D31}">
      <dgm:prSet/>
      <dgm:spPr/>
      <dgm:t>
        <a:bodyPr/>
        <a:lstStyle/>
        <a:p>
          <a:r>
            <a:rPr lang="en-US" dirty="0" err="1" smtClean="0"/>
            <a:t>Paikkakunnan</a:t>
          </a:r>
          <a:r>
            <a:rPr lang="en-US" dirty="0" smtClean="0"/>
            <a:t> / </a:t>
          </a:r>
          <a:r>
            <a:rPr lang="en-US" dirty="0" err="1" smtClean="0"/>
            <a:t>alueen</a:t>
          </a:r>
          <a:r>
            <a:rPr lang="en-US" dirty="0" smtClean="0"/>
            <a:t> </a:t>
          </a:r>
          <a:r>
            <a:rPr lang="en-US" dirty="0" err="1" smtClean="0"/>
            <a:t>julkishallinnon</a:t>
          </a:r>
          <a:r>
            <a:rPr lang="en-US" dirty="0" smtClean="0"/>
            <a:t> </a:t>
          </a:r>
          <a:r>
            <a:rPr lang="en-US" dirty="0" err="1" smtClean="0"/>
            <a:t>tarjoamat</a:t>
          </a:r>
          <a:r>
            <a:rPr lang="en-US" dirty="0" smtClean="0"/>
            <a:t> </a:t>
          </a:r>
          <a:r>
            <a:rPr lang="en-US" dirty="0" err="1" smtClean="0"/>
            <a:t>monikulttuurisuus</a:t>
          </a:r>
          <a:r>
            <a:rPr lang="en-US" dirty="0" smtClean="0"/>
            <a:t> </a:t>
          </a:r>
          <a:r>
            <a:rPr lang="en-US" dirty="0" err="1" smtClean="0"/>
            <a:t>palvelut</a:t>
          </a:r>
          <a:r>
            <a:rPr lang="en-US" dirty="0" smtClean="0"/>
            <a:t> / </a:t>
          </a:r>
          <a:r>
            <a:rPr lang="en-US" dirty="0" err="1" smtClean="0"/>
            <a:t>osaajat</a:t>
          </a:r>
          <a:endParaRPr lang="en-US" dirty="0"/>
        </a:p>
      </dgm:t>
    </dgm:pt>
    <dgm:pt modelId="{94925555-4CBD-46D1-B816-C5BCB5285AA1}" type="parTrans" cxnId="{EE1CB339-E47B-4184-A31C-96410C7269F4}">
      <dgm:prSet/>
      <dgm:spPr/>
      <dgm:t>
        <a:bodyPr/>
        <a:lstStyle/>
        <a:p>
          <a:endParaRPr lang="en-US"/>
        </a:p>
      </dgm:t>
    </dgm:pt>
    <dgm:pt modelId="{96F4DD95-882D-4932-8761-889F019E0B52}" type="sibTrans" cxnId="{EE1CB339-E47B-4184-A31C-96410C7269F4}">
      <dgm:prSet/>
      <dgm:spPr/>
      <dgm:t>
        <a:bodyPr/>
        <a:lstStyle/>
        <a:p>
          <a:endParaRPr lang="en-US"/>
        </a:p>
      </dgm:t>
    </dgm:pt>
    <dgm:pt modelId="{1706FE03-B6CA-4E52-85F4-AC81E4360048}">
      <dgm:prSet phldrT="[Text]"/>
      <dgm:spPr/>
      <dgm:t>
        <a:bodyPr/>
        <a:lstStyle/>
        <a:p>
          <a:r>
            <a:rPr lang="en-US" dirty="0" err="1" smtClean="0"/>
            <a:t>Valtakunnalliset</a:t>
          </a:r>
          <a:r>
            <a:rPr lang="en-US" dirty="0" smtClean="0"/>
            <a:t> </a:t>
          </a:r>
          <a:r>
            <a:rPr lang="en-US" dirty="0" err="1" smtClean="0"/>
            <a:t>monikulttuurisuuspalvelut</a:t>
          </a:r>
          <a:r>
            <a:rPr lang="en-US" dirty="0" smtClean="0"/>
            <a:t> / </a:t>
          </a:r>
          <a:r>
            <a:rPr lang="en-US" dirty="0" err="1" smtClean="0"/>
            <a:t>osaajat</a:t>
          </a:r>
          <a:endParaRPr lang="en-US" dirty="0"/>
        </a:p>
      </dgm:t>
    </dgm:pt>
    <dgm:pt modelId="{BB40F65B-3009-48EF-BAB6-66C54C7EA84F}" type="parTrans" cxnId="{8D5A64CF-6D92-4D43-A688-DD80AD1E878F}">
      <dgm:prSet/>
      <dgm:spPr/>
      <dgm:t>
        <a:bodyPr/>
        <a:lstStyle/>
        <a:p>
          <a:endParaRPr lang="en-US"/>
        </a:p>
      </dgm:t>
    </dgm:pt>
    <dgm:pt modelId="{0BDC2E81-0112-4FD7-97BE-8A5EAD30A9BE}" type="sibTrans" cxnId="{8D5A64CF-6D92-4D43-A688-DD80AD1E878F}">
      <dgm:prSet/>
      <dgm:spPr/>
      <dgm:t>
        <a:bodyPr/>
        <a:lstStyle/>
        <a:p>
          <a:endParaRPr lang="en-US"/>
        </a:p>
      </dgm:t>
    </dgm:pt>
    <dgm:pt modelId="{F8FD96A5-83B8-401D-8149-830B35B67EE0}" type="pres">
      <dgm:prSet presAssocID="{7D1BF891-23B5-4E55-972A-6B0CBFF4A3FD}" presName="composite" presStyleCnt="0">
        <dgm:presLayoutVars>
          <dgm:chMax val="5"/>
          <dgm:dir/>
          <dgm:resizeHandles val="exact"/>
        </dgm:presLayoutVars>
      </dgm:prSet>
      <dgm:spPr/>
    </dgm:pt>
    <dgm:pt modelId="{32C9CA21-CB7C-4FEF-989E-BCD0E263BBC7}" type="pres">
      <dgm:prSet presAssocID="{15F353AB-99A2-4E35-ADD6-B8FFBB0DCA9C}" presName="circle1" presStyleLbl="lnNode1" presStyleIdx="0" presStyleCnt="5"/>
      <dgm:spPr/>
    </dgm:pt>
    <dgm:pt modelId="{D02A20EF-25DC-4C43-8525-63A2B85E4D9E}" type="pres">
      <dgm:prSet presAssocID="{15F353AB-99A2-4E35-ADD6-B8FFBB0DCA9C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05C87-FF32-4C83-BC1D-E3B1C49E00BF}" type="pres">
      <dgm:prSet presAssocID="{15F353AB-99A2-4E35-ADD6-B8FFBB0DCA9C}" presName="line1" presStyleLbl="callout" presStyleIdx="0" presStyleCnt="10"/>
      <dgm:spPr/>
    </dgm:pt>
    <dgm:pt modelId="{DFA62DAF-B825-472A-A876-B72791DE2FA3}" type="pres">
      <dgm:prSet presAssocID="{15F353AB-99A2-4E35-ADD6-B8FFBB0DCA9C}" presName="d1" presStyleLbl="callout" presStyleIdx="1" presStyleCnt="10"/>
      <dgm:spPr/>
    </dgm:pt>
    <dgm:pt modelId="{91D9B9B3-9A24-48FE-949C-F613CAC31C8B}" type="pres">
      <dgm:prSet presAssocID="{9A854E5B-CF91-4DAF-8CD7-DFCA99E00C5C}" presName="circle2" presStyleLbl="lnNode1" presStyleIdx="1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</dgm:pt>
    <dgm:pt modelId="{DDC872EA-40CA-465B-AB0F-17AE2EF971DF}" type="pres">
      <dgm:prSet presAssocID="{9A854E5B-CF91-4DAF-8CD7-DFCA99E00C5C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4F9A0-456D-467C-BA88-746F97E76717}" type="pres">
      <dgm:prSet presAssocID="{9A854E5B-CF91-4DAF-8CD7-DFCA99E00C5C}" presName="line2" presStyleLbl="callout" presStyleIdx="2" presStyleCnt="10"/>
      <dgm:spPr/>
    </dgm:pt>
    <dgm:pt modelId="{1711F6D8-EAB5-4086-95AD-D4A4064E0929}" type="pres">
      <dgm:prSet presAssocID="{9A854E5B-CF91-4DAF-8CD7-DFCA99E00C5C}" presName="d2" presStyleLbl="callout" presStyleIdx="3" presStyleCnt="10"/>
      <dgm:spPr/>
    </dgm:pt>
    <dgm:pt modelId="{A5D4FF9D-E5A5-4927-B04F-9654825C15AA}" type="pres">
      <dgm:prSet presAssocID="{227A7FBC-C5B6-4F08-BB77-70B570712D31}" presName="circle3" presStyleLbl="lnNode1" presStyleIdx="2" presStyleCnt="5"/>
      <dgm:spPr>
        <a:ln w="28575">
          <a:solidFill>
            <a:schemeClr val="bg1"/>
          </a:solidFill>
        </a:ln>
      </dgm:spPr>
    </dgm:pt>
    <dgm:pt modelId="{A5F99FC4-2592-4909-B28D-6311F90FA988}" type="pres">
      <dgm:prSet presAssocID="{227A7FBC-C5B6-4F08-BB77-70B570712D31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DB260-E706-4FCF-9064-1EED25B4AECA}" type="pres">
      <dgm:prSet presAssocID="{227A7FBC-C5B6-4F08-BB77-70B570712D31}" presName="line3" presStyleLbl="callout" presStyleIdx="4" presStyleCnt="10"/>
      <dgm:spPr/>
    </dgm:pt>
    <dgm:pt modelId="{0A9709AD-082E-4864-83AC-48E512FB0F62}" type="pres">
      <dgm:prSet presAssocID="{227A7FBC-C5B6-4F08-BB77-70B570712D31}" presName="d3" presStyleLbl="callout" presStyleIdx="5" presStyleCnt="10"/>
      <dgm:spPr/>
    </dgm:pt>
    <dgm:pt modelId="{3FA7BF59-8FD1-4F30-B73D-FFBEA1AB10F7}" type="pres">
      <dgm:prSet presAssocID="{C19758C9-3015-4A5A-9AEC-430D80E11B4B}" presName="circle4" presStyleLbl="lnNode1" presStyleIdx="3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 w="28575">
          <a:solidFill>
            <a:schemeClr val="bg1"/>
          </a:solidFill>
        </a:ln>
      </dgm:spPr>
    </dgm:pt>
    <dgm:pt modelId="{32AD418C-DD3B-42F3-B134-BD42FD966BDF}" type="pres">
      <dgm:prSet presAssocID="{C19758C9-3015-4A5A-9AEC-430D80E11B4B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76572-FEB7-4D2B-9BE2-74132117A498}" type="pres">
      <dgm:prSet presAssocID="{C19758C9-3015-4A5A-9AEC-430D80E11B4B}" presName="line4" presStyleLbl="callout" presStyleIdx="6" presStyleCnt="10"/>
      <dgm:spPr/>
    </dgm:pt>
    <dgm:pt modelId="{D1539928-AF29-48D7-A362-07B283A0A7A1}" type="pres">
      <dgm:prSet presAssocID="{C19758C9-3015-4A5A-9AEC-430D80E11B4B}" presName="d4" presStyleLbl="callout" presStyleIdx="7" presStyleCnt="10"/>
      <dgm:spPr/>
    </dgm:pt>
    <dgm:pt modelId="{E54A8F91-0F99-4E8C-ADA5-92137C51A6F1}" type="pres">
      <dgm:prSet presAssocID="{1706FE03-B6CA-4E52-85F4-AC81E4360048}" presName="circle5" presStyleLbl="lnNode1" presStyleIdx="4" presStyleCnt="5"/>
      <dgm:spPr>
        <a:ln w="28575">
          <a:solidFill>
            <a:schemeClr val="bg1"/>
          </a:solidFill>
        </a:ln>
      </dgm:spPr>
    </dgm:pt>
    <dgm:pt modelId="{DB1F24FD-D494-450B-B0A0-1AEBF7BFDA78}" type="pres">
      <dgm:prSet presAssocID="{1706FE03-B6CA-4E52-85F4-AC81E4360048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D78AD-B270-43DA-9A30-006F31F62225}" type="pres">
      <dgm:prSet presAssocID="{1706FE03-B6CA-4E52-85F4-AC81E4360048}" presName="line5" presStyleLbl="callout" presStyleIdx="8" presStyleCnt="10"/>
      <dgm:spPr/>
    </dgm:pt>
    <dgm:pt modelId="{684EBBD0-5584-4C89-937E-ED36FD9D96AA}" type="pres">
      <dgm:prSet presAssocID="{1706FE03-B6CA-4E52-85F4-AC81E4360048}" presName="d5" presStyleLbl="callout" presStyleIdx="9" presStyleCnt="10"/>
      <dgm:spPr/>
    </dgm:pt>
  </dgm:ptLst>
  <dgm:cxnLst>
    <dgm:cxn modelId="{07F75595-41BB-4E17-8A5B-A63DF6AE49B0}" srcId="{7D1BF891-23B5-4E55-972A-6B0CBFF4A3FD}" destId="{C19758C9-3015-4A5A-9AEC-430D80E11B4B}" srcOrd="3" destOrd="0" parTransId="{472912F3-2917-4799-AA7C-B2FDC5770937}" sibTransId="{7E282E6C-5D8D-4BA8-A7FF-F70B2FECF9DE}"/>
    <dgm:cxn modelId="{F86E82B2-1707-48D0-AAF9-B9BD8B7AC017}" type="presOf" srcId="{1706FE03-B6CA-4E52-85F4-AC81E4360048}" destId="{DB1F24FD-D494-450B-B0A0-1AEBF7BFDA78}" srcOrd="0" destOrd="0" presId="urn:microsoft.com/office/officeart/2005/8/layout/target1"/>
    <dgm:cxn modelId="{92CE34C7-605B-4717-A8A7-773DF752536B}" type="presOf" srcId="{227A7FBC-C5B6-4F08-BB77-70B570712D31}" destId="{A5F99FC4-2592-4909-B28D-6311F90FA988}" srcOrd="0" destOrd="0" presId="urn:microsoft.com/office/officeart/2005/8/layout/target1"/>
    <dgm:cxn modelId="{8FC9EE35-3EC1-4B05-AE17-F3E0BB4DF52E}" type="presOf" srcId="{7D1BF891-23B5-4E55-972A-6B0CBFF4A3FD}" destId="{F8FD96A5-83B8-401D-8149-830B35B67EE0}" srcOrd="0" destOrd="0" presId="urn:microsoft.com/office/officeart/2005/8/layout/target1"/>
    <dgm:cxn modelId="{C4B2B8CC-EB12-41D3-B61E-411900F9A0BE}" type="presOf" srcId="{C19758C9-3015-4A5A-9AEC-430D80E11B4B}" destId="{32AD418C-DD3B-42F3-B134-BD42FD966BDF}" srcOrd="0" destOrd="0" presId="urn:microsoft.com/office/officeart/2005/8/layout/target1"/>
    <dgm:cxn modelId="{8D5A64CF-6D92-4D43-A688-DD80AD1E878F}" srcId="{7D1BF891-23B5-4E55-972A-6B0CBFF4A3FD}" destId="{1706FE03-B6CA-4E52-85F4-AC81E4360048}" srcOrd="4" destOrd="0" parTransId="{BB40F65B-3009-48EF-BAB6-66C54C7EA84F}" sibTransId="{0BDC2E81-0112-4FD7-97BE-8A5EAD30A9BE}"/>
    <dgm:cxn modelId="{EE1CB339-E47B-4184-A31C-96410C7269F4}" srcId="{7D1BF891-23B5-4E55-972A-6B0CBFF4A3FD}" destId="{227A7FBC-C5B6-4F08-BB77-70B570712D31}" srcOrd="2" destOrd="0" parTransId="{94925555-4CBD-46D1-B816-C5BCB5285AA1}" sibTransId="{96F4DD95-882D-4932-8761-889F019E0B52}"/>
    <dgm:cxn modelId="{BCAAB2A7-C45C-4097-A237-24851F645D17}" srcId="{7D1BF891-23B5-4E55-972A-6B0CBFF4A3FD}" destId="{9A854E5B-CF91-4DAF-8CD7-DFCA99E00C5C}" srcOrd="1" destOrd="0" parTransId="{D2E64381-F0D3-445D-A58A-CA0425248208}" sibTransId="{A2A1B3BA-41A6-45B7-A8A6-E94248B8F290}"/>
    <dgm:cxn modelId="{8375FE4D-DA19-41F5-80EB-C39F7B9481E5}" type="presOf" srcId="{9A854E5B-CF91-4DAF-8CD7-DFCA99E00C5C}" destId="{DDC872EA-40CA-465B-AB0F-17AE2EF971DF}" srcOrd="0" destOrd="0" presId="urn:microsoft.com/office/officeart/2005/8/layout/target1"/>
    <dgm:cxn modelId="{AA0D952A-DF40-493F-AEF6-4368A85EACB4}" srcId="{7D1BF891-23B5-4E55-972A-6B0CBFF4A3FD}" destId="{15F353AB-99A2-4E35-ADD6-B8FFBB0DCA9C}" srcOrd="0" destOrd="0" parTransId="{5667127F-2333-4317-8B06-94AE9ECE62E6}" sibTransId="{A920EA9C-7996-4FDE-913D-42C86AF8EBC2}"/>
    <dgm:cxn modelId="{E5716971-4CA4-4F26-AAC3-6F3D8921C660}" type="presOf" srcId="{15F353AB-99A2-4E35-ADD6-B8FFBB0DCA9C}" destId="{D02A20EF-25DC-4C43-8525-63A2B85E4D9E}" srcOrd="0" destOrd="0" presId="urn:microsoft.com/office/officeart/2005/8/layout/target1"/>
    <dgm:cxn modelId="{7B4876A9-82AE-488B-92BA-E79A5C523632}" type="presParOf" srcId="{F8FD96A5-83B8-401D-8149-830B35B67EE0}" destId="{32C9CA21-CB7C-4FEF-989E-BCD0E263BBC7}" srcOrd="0" destOrd="0" presId="urn:microsoft.com/office/officeart/2005/8/layout/target1"/>
    <dgm:cxn modelId="{6F9B2CA5-331E-45EF-B41F-CC796C90B8B0}" type="presParOf" srcId="{F8FD96A5-83B8-401D-8149-830B35B67EE0}" destId="{D02A20EF-25DC-4C43-8525-63A2B85E4D9E}" srcOrd="1" destOrd="0" presId="urn:microsoft.com/office/officeart/2005/8/layout/target1"/>
    <dgm:cxn modelId="{E7E649D2-70F4-41F8-988D-F3DEF0F176D9}" type="presParOf" srcId="{F8FD96A5-83B8-401D-8149-830B35B67EE0}" destId="{A8005C87-FF32-4C83-BC1D-E3B1C49E00BF}" srcOrd="2" destOrd="0" presId="urn:microsoft.com/office/officeart/2005/8/layout/target1"/>
    <dgm:cxn modelId="{B4AB5C8C-EB18-4274-9873-EF7400834689}" type="presParOf" srcId="{F8FD96A5-83B8-401D-8149-830B35B67EE0}" destId="{DFA62DAF-B825-472A-A876-B72791DE2FA3}" srcOrd="3" destOrd="0" presId="urn:microsoft.com/office/officeart/2005/8/layout/target1"/>
    <dgm:cxn modelId="{D592F4A3-C892-49C3-9788-5241D1B30912}" type="presParOf" srcId="{F8FD96A5-83B8-401D-8149-830B35B67EE0}" destId="{91D9B9B3-9A24-48FE-949C-F613CAC31C8B}" srcOrd="4" destOrd="0" presId="urn:microsoft.com/office/officeart/2005/8/layout/target1"/>
    <dgm:cxn modelId="{56F3A871-F699-455C-A1AC-0ED097813D2E}" type="presParOf" srcId="{F8FD96A5-83B8-401D-8149-830B35B67EE0}" destId="{DDC872EA-40CA-465B-AB0F-17AE2EF971DF}" srcOrd="5" destOrd="0" presId="urn:microsoft.com/office/officeart/2005/8/layout/target1"/>
    <dgm:cxn modelId="{EA3EA6B4-E923-4286-89C0-1CB4BB683F7D}" type="presParOf" srcId="{F8FD96A5-83B8-401D-8149-830B35B67EE0}" destId="{D184F9A0-456D-467C-BA88-746F97E76717}" srcOrd="6" destOrd="0" presId="urn:microsoft.com/office/officeart/2005/8/layout/target1"/>
    <dgm:cxn modelId="{E4D376AB-97A9-4566-93E6-298807FBD510}" type="presParOf" srcId="{F8FD96A5-83B8-401D-8149-830B35B67EE0}" destId="{1711F6D8-EAB5-4086-95AD-D4A4064E0929}" srcOrd="7" destOrd="0" presId="urn:microsoft.com/office/officeart/2005/8/layout/target1"/>
    <dgm:cxn modelId="{9A10383B-436D-4621-A746-9EE69A01FA68}" type="presParOf" srcId="{F8FD96A5-83B8-401D-8149-830B35B67EE0}" destId="{A5D4FF9D-E5A5-4927-B04F-9654825C15AA}" srcOrd="8" destOrd="0" presId="urn:microsoft.com/office/officeart/2005/8/layout/target1"/>
    <dgm:cxn modelId="{52FCF29C-C656-41FF-BA2A-E471273F970E}" type="presParOf" srcId="{F8FD96A5-83B8-401D-8149-830B35B67EE0}" destId="{A5F99FC4-2592-4909-B28D-6311F90FA988}" srcOrd="9" destOrd="0" presId="urn:microsoft.com/office/officeart/2005/8/layout/target1"/>
    <dgm:cxn modelId="{B8D655CC-5CE2-4F88-B249-FD07FCF1F21B}" type="presParOf" srcId="{F8FD96A5-83B8-401D-8149-830B35B67EE0}" destId="{F33DB260-E706-4FCF-9064-1EED25B4AECA}" srcOrd="10" destOrd="0" presId="urn:microsoft.com/office/officeart/2005/8/layout/target1"/>
    <dgm:cxn modelId="{B462C10B-35EB-4A77-8916-AA615BF20248}" type="presParOf" srcId="{F8FD96A5-83B8-401D-8149-830B35B67EE0}" destId="{0A9709AD-082E-4864-83AC-48E512FB0F62}" srcOrd="11" destOrd="0" presId="urn:microsoft.com/office/officeart/2005/8/layout/target1"/>
    <dgm:cxn modelId="{E6A533AF-F067-4A18-A595-75DF1F193C03}" type="presParOf" srcId="{F8FD96A5-83B8-401D-8149-830B35B67EE0}" destId="{3FA7BF59-8FD1-4F30-B73D-FFBEA1AB10F7}" srcOrd="12" destOrd="0" presId="urn:microsoft.com/office/officeart/2005/8/layout/target1"/>
    <dgm:cxn modelId="{F4730C28-7A4B-4819-BAEC-1901E5E288E4}" type="presParOf" srcId="{F8FD96A5-83B8-401D-8149-830B35B67EE0}" destId="{32AD418C-DD3B-42F3-B134-BD42FD966BDF}" srcOrd="13" destOrd="0" presId="urn:microsoft.com/office/officeart/2005/8/layout/target1"/>
    <dgm:cxn modelId="{C7846373-88B5-45DB-B69C-5680DC5629AA}" type="presParOf" srcId="{F8FD96A5-83B8-401D-8149-830B35B67EE0}" destId="{71876572-FEB7-4D2B-9BE2-74132117A498}" srcOrd="14" destOrd="0" presId="urn:microsoft.com/office/officeart/2005/8/layout/target1"/>
    <dgm:cxn modelId="{37F9F955-DE8E-40D9-93F9-0B990573A66F}" type="presParOf" srcId="{F8FD96A5-83B8-401D-8149-830B35B67EE0}" destId="{D1539928-AF29-48D7-A362-07B283A0A7A1}" srcOrd="15" destOrd="0" presId="urn:microsoft.com/office/officeart/2005/8/layout/target1"/>
    <dgm:cxn modelId="{FB0AC69D-7187-49B1-B98C-9630A89AF43B}" type="presParOf" srcId="{F8FD96A5-83B8-401D-8149-830B35B67EE0}" destId="{E54A8F91-0F99-4E8C-ADA5-92137C51A6F1}" srcOrd="16" destOrd="0" presId="urn:microsoft.com/office/officeart/2005/8/layout/target1"/>
    <dgm:cxn modelId="{C31585CD-B682-470F-B164-17899B2FF8D3}" type="presParOf" srcId="{F8FD96A5-83B8-401D-8149-830B35B67EE0}" destId="{DB1F24FD-D494-450B-B0A0-1AEBF7BFDA78}" srcOrd="17" destOrd="0" presId="urn:microsoft.com/office/officeart/2005/8/layout/target1"/>
    <dgm:cxn modelId="{166D9F27-7C61-48CB-A3F3-3592E5256D44}" type="presParOf" srcId="{F8FD96A5-83B8-401D-8149-830B35B67EE0}" destId="{EE6D78AD-B270-43DA-9A30-006F31F62225}" srcOrd="18" destOrd="0" presId="urn:microsoft.com/office/officeart/2005/8/layout/target1"/>
    <dgm:cxn modelId="{70FC38F1-4A37-4A12-B620-8BA48A042AC7}" type="presParOf" srcId="{F8FD96A5-83B8-401D-8149-830B35B67EE0}" destId="{684EBBD0-5584-4C89-937E-ED36FD9D96AA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A8F91-0F99-4E8C-ADA5-92137C51A6F1}">
      <dsp:nvSpPr>
        <dsp:cNvPr id="0" name=""/>
        <dsp:cNvSpPr/>
      </dsp:nvSpPr>
      <dsp:spPr>
        <a:xfrm>
          <a:off x="826457" y="1162165"/>
          <a:ext cx="3996444" cy="3996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7BF59-8FD1-4F30-B73D-FFBEA1AB10F7}">
      <dsp:nvSpPr>
        <dsp:cNvPr id="0" name=""/>
        <dsp:cNvSpPr/>
      </dsp:nvSpPr>
      <dsp:spPr>
        <a:xfrm>
          <a:off x="1270395" y="1606104"/>
          <a:ext cx="3108567" cy="3108567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A5D4FF9D-E5A5-4927-B04F-9654825C15AA}">
      <dsp:nvSpPr>
        <dsp:cNvPr id="0" name=""/>
        <dsp:cNvSpPr/>
      </dsp:nvSpPr>
      <dsp:spPr>
        <a:xfrm>
          <a:off x="1714333" y="2050042"/>
          <a:ext cx="2220690" cy="22206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9B9B3-9A24-48FE-949C-F613CAC31C8B}">
      <dsp:nvSpPr>
        <dsp:cNvPr id="0" name=""/>
        <dsp:cNvSpPr/>
      </dsp:nvSpPr>
      <dsp:spPr>
        <a:xfrm>
          <a:off x="2158605" y="2494313"/>
          <a:ext cx="1332147" cy="1332147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2C9CA21-CB7C-4FEF-989E-BCD0E263BBC7}">
      <dsp:nvSpPr>
        <dsp:cNvPr id="0" name=""/>
        <dsp:cNvSpPr/>
      </dsp:nvSpPr>
      <dsp:spPr>
        <a:xfrm>
          <a:off x="2602543" y="2938252"/>
          <a:ext cx="444271" cy="444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A20EF-25DC-4C43-8525-63A2B85E4D9E}">
      <dsp:nvSpPr>
        <dsp:cNvPr id="0" name=""/>
        <dsp:cNvSpPr/>
      </dsp:nvSpPr>
      <dsp:spPr>
        <a:xfrm>
          <a:off x="5488974" y="169982"/>
          <a:ext cx="1998222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Ohjaamohenkilöstön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monikulttuurisuusosaajat</a:t>
          </a:r>
          <a:endParaRPr lang="en-US" sz="1200" kern="1200" dirty="0"/>
        </a:p>
      </dsp:txBody>
      <dsp:txXfrm>
        <a:off x="5488974" y="169982"/>
        <a:ext cx="1998222" cy="705505"/>
      </dsp:txXfrm>
    </dsp:sp>
    <dsp:sp modelId="{A8005C87-FF32-4C83-BC1D-E3B1C49E00BF}">
      <dsp:nvSpPr>
        <dsp:cNvPr id="0" name=""/>
        <dsp:cNvSpPr/>
      </dsp:nvSpPr>
      <dsp:spPr>
        <a:xfrm>
          <a:off x="4989419" y="522734"/>
          <a:ext cx="499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62DAF-B825-472A-A876-B72791DE2FA3}">
      <dsp:nvSpPr>
        <dsp:cNvPr id="0" name=""/>
        <dsp:cNvSpPr/>
      </dsp:nvSpPr>
      <dsp:spPr>
        <a:xfrm rot="5400000">
          <a:off x="2586557" y="760856"/>
          <a:ext cx="2637653" cy="216141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872EA-40CA-465B-AB0F-17AE2EF971DF}">
      <dsp:nvSpPr>
        <dsp:cNvPr id="0" name=""/>
        <dsp:cNvSpPr/>
      </dsp:nvSpPr>
      <dsp:spPr>
        <a:xfrm>
          <a:off x="5488974" y="915984"/>
          <a:ext cx="1998222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Ohjaamohenkilöstön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taustaorganisaatioiden</a:t>
          </a:r>
          <a:r>
            <a:rPr lang="en-US" sz="1200" kern="1200" dirty="0" smtClean="0"/>
            <a:t> </a:t>
          </a:r>
          <a:r>
            <a:rPr lang="en-US" sz="1200" kern="1200" smtClean="0"/>
            <a:t>monikulttuurisuusosaajat</a:t>
          </a:r>
          <a:endParaRPr lang="en-US" sz="1200" kern="1200" dirty="0"/>
        </a:p>
      </dsp:txBody>
      <dsp:txXfrm>
        <a:off x="5488974" y="915984"/>
        <a:ext cx="1998222" cy="705505"/>
      </dsp:txXfrm>
    </dsp:sp>
    <dsp:sp modelId="{D184F9A0-456D-467C-BA88-746F97E76717}">
      <dsp:nvSpPr>
        <dsp:cNvPr id="0" name=""/>
        <dsp:cNvSpPr/>
      </dsp:nvSpPr>
      <dsp:spPr>
        <a:xfrm>
          <a:off x="4989419" y="1268737"/>
          <a:ext cx="499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1F6D8-EAB5-4086-95AD-D4A4064E0929}">
      <dsp:nvSpPr>
        <dsp:cNvPr id="0" name=""/>
        <dsp:cNvSpPr/>
      </dsp:nvSpPr>
      <dsp:spPr>
        <a:xfrm rot="5400000">
          <a:off x="2974146" y="1450176"/>
          <a:ext cx="2196179" cy="18317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99FC4-2592-4909-B28D-6311F90FA988}">
      <dsp:nvSpPr>
        <dsp:cNvPr id="0" name=""/>
        <dsp:cNvSpPr/>
      </dsp:nvSpPr>
      <dsp:spPr>
        <a:xfrm>
          <a:off x="5488974" y="1661987"/>
          <a:ext cx="1998222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Paikkakunnan</a:t>
          </a:r>
          <a:r>
            <a:rPr lang="en-US" sz="1200" kern="1200" dirty="0" smtClean="0"/>
            <a:t> / </a:t>
          </a:r>
          <a:r>
            <a:rPr lang="en-US" sz="1200" kern="1200" dirty="0" err="1" smtClean="0"/>
            <a:t>alueen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julkishallinnon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tarjoamat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monikulttuurisuus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palvelut</a:t>
          </a:r>
          <a:r>
            <a:rPr lang="en-US" sz="1200" kern="1200" dirty="0" smtClean="0"/>
            <a:t> / </a:t>
          </a:r>
          <a:r>
            <a:rPr lang="en-US" sz="1200" kern="1200" dirty="0" err="1" smtClean="0"/>
            <a:t>osaajat</a:t>
          </a:r>
          <a:endParaRPr lang="en-US" sz="1200" kern="1200" dirty="0"/>
        </a:p>
      </dsp:txBody>
      <dsp:txXfrm>
        <a:off x="5488974" y="1661987"/>
        <a:ext cx="1998222" cy="705505"/>
      </dsp:txXfrm>
    </dsp:sp>
    <dsp:sp modelId="{F33DB260-E706-4FCF-9064-1EED25B4AECA}">
      <dsp:nvSpPr>
        <dsp:cNvPr id="0" name=""/>
        <dsp:cNvSpPr/>
      </dsp:nvSpPr>
      <dsp:spPr>
        <a:xfrm>
          <a:off x="4989419" y="2014740"/>
          <a:ext cx="499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709AD-082E-4864-83AC-48E512FB0F62}">
      <dsp:nvSpPr>
        <dsp:cNvPr id="0" name=""/>
        <dsp:cNvSpPr/>
      </dsp:nvSpPr>
      <dsp:spPr>
        <a:xfrm rot="5400000">
          <a:off x="3354207" y="2111321"/>
          <a:ext cx="1731792" cy="1538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D418C-DD3B-42F3-B134-BD42FD966BDF}">
      <dsp:nvSpPr>
        <dsp:cNvPr id="0" name=""/>
        <dsp:cNvSpPr/>
      </dsp:nvSpPr>
      <dsp:spPr>
        <a:xfrm>
          <a:off x="5488974" y="2392004"/>
          <a:ext cx="1998222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Paikkakunnan</a:t>
          </a:r>
          <a:r>
            <a:rPr lang="en-US" sz="1200" kern="1200" dirty="0" smtClean="0"/>
            <a:t> / </a:t>
          </a:r>
          <a:r>
            <a:rPr lang="en-US" sz="1200" kern="1200" dirty="0" err="1" smtClean="0"/>
            <a:t>alueen</a:t>
          </a:r>
          <a:r>
            <a:rPr lang="en-US" sz="1200" kern="1200" dirty="0" smtClean="0"/>
            <a:t> 3. </a:t>
          </a:r>
          <a:r>
            <a:rPr lang="en-US" sz="1200" kern="1200" dirty="0" err="1" smtClean="0"/>
            <a:t>sektrorin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tarjoamat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monikulttuurisuus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palvelut</a:t>
          </a:r>
          <a:r>
            <a:rPr lang="en-US" sz="1200" kern="1200" dirty="0" smtClean="0"/>
            <a:t> / </a:t>
          </a:r>
          <a:r>
            <a:rPr lang="en-US" sz="1200" kern="1200" dirty="0" err="1" smtClean="0"/>
            <a:t>osaajat</a:t>
          </a:r>
          <a:endParaRPr lang="en-US" sz="1200" kern="1200" dirty="0"/>
        </a:p>
      </dsp:txBody>
      <dsp:txXfrm>
        <a:off x="5488974" y="2392004"/>
        <a:ext cx="1998222" cy="705505"/>
      </dsp:txXfrm>
    </dsp:sp>
    <dsp:sp modelId="{71876572-FEB7-4D2B-9BE2-74132117A498}">
      <dsp:nvSpPr>
        <dsp:cNvPr id="0" name=""/>
        <dsp:cNvSpPr/>
      </dsp:nvSpPr>
      <dsp:spPr>
        <a:xfrm>
          <a:off x="4989419" y="2744757"/>
          <a:ext cx="499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539928-AF29-48D7-A362-07B283A0A7A1}">
      <dsp:nvSpPr>
        <dsp:cNvPr id="0" name=""/>
        <dsp:cNvSpPr/>
      </dsp:nvSpPr>
      <dsp:spPr>
        <a:xfrm rot="5400000">
          <a:off x="3732537" y="2809366"/>
          <a:ext cx="1321490" cy="119227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F24FD-D494-450B-B0A0-1AEBF7BFDA78}">
      <dsp:nvSpPr>
        <dsp:cNvPr id="0" name=""/>
        <dsp:cNvSpPr/>
      </dsp:nvSpPr>
      <dsp:spPr>
        <a:xfrm>
          <a:off x="5488974" y="3100707"/>
          <a:ext cx="1998222" cy="705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Valtakunnalliset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monikulttuurisuuspalvelut</a:t>
          </a:r>
          <a:r>
            <a:rPr lang="en-US" sz="1200" kern="1200" dirty="0" smtClean="0"/>
            <a:t> / </a:t>
          </a:r>
          <a:r>
            <a:rPr lang="en-US" sz="1200" kern="1200" dirty="0" err="1" smtClean="0"/>
            <a:t>osaajat</a:t>
          </a:r>
          <a:endParaRPr lang="en-US" sz="1200" kern="1200" dirty="0"/>
        </a:p>
      </dsp:txBody>
      <dsp:txXfrm>
        <a:off x="5488974" y="3100707"/>
        <a:ext cx="1998222" cy="705505"/>
      </dsp:txXfrm>
    </dsp:sp>
    <dsp:sp modelId="{EE6D78AD-B270-43DA-9A30-006F31F62225}">
      <dsp:nvSpPr>
        <dsp:cNvPr id="0" name=""/>
        <dsp:cNvSpPr/>
      </dsp:nvSpPr>
      <dsp:spPr>
        <a:xfrm>
          <a:off x="4989419" y="3453460"/>
          <a:ext cx="499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EBBD0-5584-4C89-937E-ED36FD9D96AA}">
      <dsp:nvSpPr>
        <dsp:cNvPr id="0" name=""/>
        <dsp:cNvSpPr/>
      </dsp:nvSpPr>
      <dsp:spPr>
        <a:xfrm rot="5400000">
          <a:off x="4090219" y="3486764"/>
          <a:ext cx="932503" cy="86589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86B29-7F75-49FC-B312-B0216B2F1C55}" type="datetimeFigureOut">
              <a:rPr lang="fi-FI" smtClean="0"/>
              <a:t>28.2.2019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A9504-099E-4B9C-A4B3-DFF6FBF7D6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0226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28.2.2019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28.2.2019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grpSp>
        <p:nvGrpSpPr>
          <p:cNvPr id="22" name="Ryhmä 21"/>
          <p:cNvGrpSpPr/>
          <p:nvPr userDrawn="1"/>
        </p:nvGrpSpPr>
        <p:grpSpPr>
          <a:xfrm>
            <a:off x="323528" y="5743906"/>
            <a:ext cx="4968472" cy="847124"/>
            <a:chOff x="323528" y="5743906"/>
            <a:chExt cx="4968472" cy="847124"/>
          </a:xfrm>
        </p:grpSpPr>
        <p:sp>
          <p:nvSpPr>
            <p:cNvPr id="18" name="Suorakulmio 17"/>
            <p:cNvSpPr/>
            <p:nvPr/>
          </p:nvSpPr>
          <p:spPr>
            <a:xfrm>
              <a:off x="2857010" y="6006121"/>
              <a:ext cx="1341492" cy="54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9" name="Ryhmä 8"/>
            <p:cNvGrpSpPr/>
            <p:nvPr userDrawn="1"/>
          </p:nvGrpSpPr>
          <p:grpSpPr>
            <a:xfrm>
              <a:off x="323528" y="5743906"/>
              <a:ext cx="4968472" cy="847124"/>
              <a:chOff x="323528" y="5743906"/>
              <a:chExt cx="4968472" cy="847124"/>
            </a:xfrm>
          </p:grpSpPr>
          <p:pic>
            <p:nvPicPr>
              <p:cNvPr id="16" name="Kuvan paikkamerkki 1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24500" b="-24500"/>
              <a:stretch/>
            </p:blipFill>
            <p:spPr>
              <a:xfrm>
                <a:off x="323528" y="5909908"/>
                <a:ext cx="1363879" cy="681122"/>
              </a:xfrm>
              <a:prstGeom prst="rect">
                <a:avLst/>
              </a:prstGeom>
            </p:spPr>
          </p:pic>
          <p:pic>
            <p:nvPicPr>
              <p:cNvPr id="19" name="Kuva 18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7520" y="6081687"/>
                <a:ext cx="984480" cy="469972"/>
              </a:xfrm>
              <a:prstGeom prst="rect">
                <a:avLst/>
              </a:prstGeom>
            </p:spPr>
          </p:pic>
          <p:pic>
            <p:nvPicPr>
              <p:cNvPr id="21" name="Kuva 2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848" y="6057235"/>
                <a:ext cx="1132152" cy="410718"/>
              </a:xfrm>
              <a:prstGeom prst="rect">
                <a:avLst/>
              </a:prstGeom>
            </p:spPr>
          </p:pic>
          <p:pic>
            <p:nvPicPr>
              <p:cNvPr id="8" name="Kuva 7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7704" y="5743906"/>
                <a:ext cx="772131" cy="80076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28.2.2019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7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grpSp>
        <p:nvGrpSpPr>
          <p:cNvPr id="13" name="Ryhmä 12"/>
          <p:cNvGrpSpPr/>
          <p:nvPr userDrawn="1"/>
        </p:nvGrpSpPr>
        <p:grpSpPr>
          <a:xfrm>
            <a:off x="323528" y="5743906"/>
            <a:ext cx="4968472" cy="847124"/>
            <a:chOff x="323528" y="5743906"/>
            <a:chExt cx="4968472" cy="847124"/>
          </a:xfrm>
        </p:grpSpPr>
        <p:sp>
          <p:nvSpPr>
            <p:cNvPr id="14" name="Suorakulmio 13"/>
            <p:cNvSpPr/>
            <p:nvPr/>
          </p:nvSpPr>
          <p:spPr>
            <a:xfrm>
              <a:off x="2857010" y="6006121"/>
              <a:ext cx="1341492" cy="545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6" name="Ryhmä 15"/>
            <p:cNvGrpSpPr/>
            <p:nvPr userDrawn="1"/>
          </p:nvGrpSpPr>
          <p:grpSpPr>
            <a:xfrm>
              <a:off x="323528" y="5743906"/>
              <a:ext cx="4968472" cy="847124"/>
              <a:chOff x="323528" y="5743906"/>
              <a:chExt cx="4968472" cy="847124"/>
            </a:xfrm>
          </p:grpSpPr>
          <p:pic>
            <p:nvPicPr>
              <p:cNvPr id="18" name="Kuvan paikkamerkki 1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24500" b="-24500"/>
              <a:stretch/>
            </p:blipFill>
            <p:spPr>
              <a:xfrm>
                <a:off x="323528" y="5909908"/>
                <a:ext cx="1363879" cy="681122"/>
              </a:xfrm>
              <a:prstGeom prst="rect">
                <a:avLst/>
              </a:prstGeom>
            </p:spPr>
          </p:pic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7520" y="6081687"/>
                <a:ext cx="984480" cy="469972"/>
              </a:xfrm>
              <a:prstGeom prst="rect">
                <a:avLst/>
              </a:prstGeom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848" y="6057235"/>
                <a:ext cx="1132152" cy="410718"/>
              </a:xfrm>
              <a:prstGeom prst="rect">
                <a:avLst/>
              </a:prstGeom>
            </p:spPr>
          </p:pic>
          <p:pic>
            <p:nvPicPr>
              <p:cNvPr id="24" name="Kuva 23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7704" y="5743906"/>
                <a:ext cx="772131" cy="80076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28.2.2019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28.2.2019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28.2.2019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perusteet.opintopolku.fi/" TargetMode="External"/><Relationship Id="rId2" Type="http://schemas.openxmlformats.org/officeDocument/2006/relationships/hyperlink" Target="http://www.kela.fi/opintotuki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vantaa.fi/varhaiskasvatus_ja_koulutus/lukiot_ja_ammatillinen_koulutus/yhteishak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-palvelut.fi/te/fi/tyonhakijalle/tukea_tyollistymiseen/kotoutumispalvelut/tietoa_maahanmuuttajalle/index.html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Ohjaamon monikulttuurisuusverkosto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OSMO-projekti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</a:t>
            </a:fld>
            <a:endParaRPr lang="fi-FI" dirty="0"/>
          </a:p>
        </p:txBody>
      </p:sp>
      <p:graphicFrame>
        <p:nvGraphicFramePr>
          <p:cNvPr id="6" name="Diagram 1"/>
          <p:cNvGraphicFramePr/>
          <p:nvPr>
            <p:extLst>
              <p:ext uri="{D42A27DB-BD31-4B8C-83A1-F6EECF244321}">
                <p14:modId xmlns:p14="http://schemas.microsoft.com/office/powerpoint/2010/main" val="391187039"/>
              </p:ext>
            </p:extLst>
          </p:nvPr>
        </p:nvGraphicFramePr>
        <p:xfrm>
          <a:off x="1010874" y="844005"/>
          <a:ext cx="831365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3"/>
          <p:cNvCxnSpPr/>
          <p:nvPr/>
        </p:nvCxnSpPr>
        <p:spPr>
          <a:xfrm flipV="1">
            <a:off x="3830001" y="1981257"/>
            <a:ext cx="305609" cy="202181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6"/>
          <p:cNvCxnSpPr/>
          <p:nvPr/>
        </p:nvCxnSpPr>
        <p:spPr>
          <a:xfrm flipH="1">
            <a:off x="1835696" y="4003073"/>
            <a:ext cx="1994305" cy="37613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30001" y="4003073"/>
            <a:ext cx="1083097" cy="173018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9672" y="2204864"/>
            <a:ext cx="1984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Työllistyminen</a:t>
            </a:r>
            <a:endParaRPr lang="fi-FI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016593"/>
            <a:ext cx="158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Koulutus</a:t>
            </a:r>
            <a:endParaRPr lang="fi-FI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23229" y="4816367"/>
            <a:ext cx="164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Arjen hallinta</a:t>
            </a:r>
            <a:endParaRPr lang="fi-FI" b="1" dirty="0"/>
          </a:p>
        </p:txBody>
      </p:sp>
      <p:sp>
        <p:nvSpPr>
          <p:cNvPr id="14" name="TextBox 2"/>
          <p:cNvSpPr txBox="1"/>
          <p:nvPr/>
        </p:nvSpPr>
        <p:spPr>
          <a:xfrm>
            <a:off x="318007" y="2769637"/>
            <a:ext cx="1615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Tämä pohja on tehty Ohjaamo-henkilöstön tueksi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558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Koulutus</a:t>
            </a:r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410156"/>
              </p:ext>
            </p:extLst>
          </p:nvPr>
        </p:nvGraphicFramePr>
        <p:xfrm>
          <a:off x="360000" y="1440002"/>
          <a:ext cx="8388464" cy="489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682">
                  <a:extLst>
                    <a:ext uri="{9D8B030D-6E8A-4147-A177-3AD203B41FA5}">
                      <a16:colId xmlns:a16="http://schemas.microsoft.com/office/drawing/2014/main" val="1650193118"/>
                    </a:ext>
                  </a:extLst>
                </a:gridCol>
                <a:gridCol w="970022">
                  <a:extLst>
                    <a:ext uri="{9D8B030D-6E8A-4147-A177-3AD203B41FA5}">
                      <a16:colId xmlns:a16="http://schemas.microsoft.com/office/drawing/2014/main" val="8929939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3458137099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1340499989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1719421981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2212495322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3613461845"/>
                    </a:ext>
                  </a:extLst>
                </a:gridCol>
              </a:tblGrid>
              <a:tr h="404822">
                <a:tc>
                  <a:txBody>
                    <a:bodyPr/>
                    <a:lstStyle/>
                    <a:p>
                      <a:r>
                        <a:rPr lang="fi-FI" dirty="0" smtClean="0"/>
                        <a:t>Palvelu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Oppilaitokset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Valtakunnalliset palvelut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Kuntakohtaiset palvelut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Järjestöt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Hankkeet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Ohjaamon</a:t>
                      </a:r>
                      <a:r>
                        <a:rPr lang="fi-FI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tarjoamat palvelut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34185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latin typeface="+mn-lt"/>
                        </a:rPr>
                        <a:t>Tietoa eri koulutusvaihto-</a:t>
                      </a:r>
                    </a:p>
                    <a:p>
                      <a:r>
                        <a:rPr lang="fi-FI" sz="1000" dirty="0" smtClean="0">
                          <a:latin typeface="+mn-lt"/>
                        </a:rPr>
                        <a:t>ehdoista ja tukea opintoihin</a:t>
                      </a:r>
                      <a:r>
                        <a:rPr lang="fi-FI" sz="1000" baseline="0" dirty="0" smtClean="0">
                          <a:latin typeface="+mn-lt"/>
                        </a:rPr>
                        <a:t> hakeutumiseen</a:t>
                      </a:r>
                    </a:p>
                    <a:p>
                      <a:endParaRPr lang="fi-FI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Gradia</a:t>
                      </a:r>
                      <a:r>
                        <a:rPr lang="fi-FI" sz="1000" dirty="0" smtClean="0"/>
                        <a:t>,</a:t>
                      </a:r>
                    </a:p>
                    <a:p>
                      <a:r>
                        <a:rPr lang="fi-FI" sz="1000" dirty="0" smtClean="0"/>
                        <a:t>JAMK,</a:t>
                      </a:r>
                    </a:p>
                    <a:p>
                      <a:r>
                        <a:rPr lang="fi-FI" sz="1000" dirty="0" smtClean="0"/>
                        <a:t>Jyväskylän yliopisto,</a:t>
                      </a:r>
                    </a:p>
                    <a:p>
                      <a:r>
                        <a:rPr lang="fi-FI" sz="1000" dirty="0" smtClean="0"/>
                        <a:t>Poke,</a:t>
                      </a:r>
                      <a:r>
                        <a:rPr lang="fi-FI" sz="1000" baseline="0" dirty="0" smtClean="0"/>
                        <a:t> </a:t>
                      </a:r>
                    </a:p>
                    <a:p>
                      <a:r>
                        <a:rPr lang="fi-FI" sz="1000" baseline="0" dirty="0" smtClean="0"/>
                        <a:t>Alkio-opisto,</a:t>
                      </a:r>
                    </a:p>
                    <a:p>
                      <a:r>
                        <a:rPr lang="fi-FI" sz="1000" baseline="0" dirty="0" smtClean="0"/>
                        <a:t>Jyväskylän kristillinen opisto,</a:t>
                      </a:r>
                    </a:p>
                    <a:p>
                      <a:r>
                        <a:rPr lang="fi-FI" sz="1000" baseline="0" dirty="0" smtClean="0"/>
                        <a:t>Jyväskylän palvelualojen oppilaitos,</a:t>
                      </a:r>
                    </a:p>
                    <a:p>
                      <a:r>
                        <a:rPr lang="fi-FI" sz="1000" baseline="0" dirty="0" smtClean="0"/>
                        <a:t>Kansalaisopisto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latin typeface="+mn-lt"/>
                          <a:hlinkClick r:id="rId2"/>
                        </a:rPr>
                        <a:t>Kela</a:t>
                      </a:r>
                      <a:endParaRPr lang="fi-FI" sz="1000" b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latin typeface="+mn-lt"/>
                          <a:hlinkClick r:id="rId3"/>
                        </a:rPr>
                        <a:t>Ammatilliset</a:t>
                      </a:r>
                      <a:r>
                        <a:rPr lang="fi-FI" sz="1000" b="0" baseline="0" dirty="0" smtClean="0">
                          <a:latin typeface="+mn-lt"/>
                          <a:hlinkClick r:id="rId3"/>
                        </a:rPr>
                        <a:t> t</a:t>
                      </a:r>
                      <a:r>
                        <a:rPr lang="fi-FI" sz="1000" b="0" dirty="0" smtClean="0">
                          <a:latin typeface="+mn-lt"/>
                          <a:hlinkClick r:id="rId3"/>
                        </a:rPr>
                        <a:t>utkinnot</a:t>
                      </a:r>
                      <a:endParaRPr lang="fi-FI" sz="1000" b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latin typeface="+mn-lt"/>
                          <a:hlinkClick r:id="rId4"/>
                        </a:rPr>
                        <a:t>Tietoa yhteishausta</a:t>
                      </a:r>
                      <a:endParaRPr lang="fi-FI" sz="1000" b="0" dirty="0" smtClean="0">
                        <a:latin typeface="+mn-lt"/>
                      </a:endParaRPr>
                    </a:p>
                    <a:p>
                      <a:endParaRPr lang="fi-FI" sz="1000" dirty="0" smtClean="0"/>
                    </a:p>
                    <a:p>
                      <a:r>
                        <a:rPr lang="fi-FI" sz="1000" dirty="0" smtClean="0"/>
                        <a:t>Opintopolku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Työllisyyspalvelut</a:t>
                      </a:r>
                    </a:p>
                    <a:p>
                      <a:r>
                        <a:rPr lang="fi-FI" sz="1000" dirty="0" err="1" smtClean="0"/>
                        <a:t>Kotoutumispalve-lut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Paremmin yhdessä ry</a:t>
                      </a:r>
                    </a:p>
                    <a:p>
                      <a:endParaRPr lang="fi-FI" sz="1000" dirty="0" smtClean="0"/>
                    </a:p>
                    <a:p>
                      <a:r>
                        <a:rPr lang="fi-FI" sz="1000" dirty="0" smtClean="0"/>
                        <a:t>InfoGloria</a:t>
                      </a:r>
                    </a:p>
                    <a:p>
                      <a:endParaRPr lang="fi-FI" sz="1000" dirty="0" smtClean="0"/>
                    </a:p>
                    <a:p>
                      <a:r>
                        <a:rPr lang="fi-FI" sz="1000" dirty="0" smtClean="0"/>
                        <a:t>Avaimet onnistumiseen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 smtClean="0"/>
                        <a:t>Mä</a:t>
                      </a:r>
                      <a:r>
                        <a:rPr lang="fi-FI" sz="1000" dirty="0" smtClean="0"/>
                        <a:t> </a:t>
                      </a:r>
                      <a:r>
                        <a:rPr lang="fi-FI" sz="1000" dirty="0" err="1" smtClean="0"/>
                        <a:t>oon</a:t>
                      </a:r>
                      <a:r>
                        <a:rPr lang="fi-FI" sz="1000" dirty="0" smtClean="0"/>
                        <a:t> pihalla-hanke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Kotipolku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err="1" smtClean="0"/>
                        <a:t>Poluttamo</a:t>
                      </a:r>
                      <a:endParaRPr lang="fi-FI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SIMHE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Opot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Ammatinvalin-</a:t>
                      </a:r>
                      <a:r>
                        <a:rPr lang="fi-FI" sz="1000" dirty="0" err="1" smtClean="0"/>
                        <a:t>nan</a:t>
                      </a:r>
                      <a:r>
                        <a:rPr lang="fi-FI" sz="1000" dirty="0" smtClean="0"/>
                        <a:t> ohjaajat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TE-palvelut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2306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latin typeface="+mn-lt"/>
                        </a:rPr>
                        <a:t>Suomen</a:t>
                      </a:r>
                      <a:r>
                        <a:rPr lang="fi-FI" sz="1000" baseline="0" dirty="0" smtClean="0">
                          <a:latin typeface="+mn-lt"/>
                        </a:rPr>
                        <a:t> kielen koulutus</a:t>
                      </a:r>
                      <a:endParaRPr lang="fi-FI" sz="1000" dirty="0" smtClean="0">
                        <a:latin typeface="+mn-lt"/>
                      </a:endParaRP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Jyväskylän kristillinen</a:t>
                      </a:r>
                      <a:r>
                        <a:rPr lang="fi-FI" sz="1000" baseline="0" dirty="0" smtClean="0"/>
                        <a:t> opisto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Kotoutumiskoulu-</a:t>
                      </a:r>
                    </a:p>
                    <a:p>
                      <a:r>
                        <a:rPr lang="fi-FI" sz="1000" dirty="0" err="1" smtClean="0"/>
                        <a:t>tus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Kansalaisopisto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Jyvälä</a:t>
                      </a:r>
                      <a:r>
                        <a:rPr lang="fi-FI" sz="1000" dirty="0" smtClean="0"/>
                        <a:t>/avaimet onnistumiseen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2850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Rahoitus opintojen</a:t>
                      </a:r>
                      <a:r>
                        <a:rPr lang="fi-FI" sz="1000" baseline="0" dirty="0" smtClean="0"/>
                        <a:t> aikana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Kela</a:t>
                      </a:r>
                    </a:p>
                    <a:p>
                      <a:r>
                        <a:rPr lang="fi-FI" sz="1000" dirty="0" err="1" smtClean="0"/>
                        <a:t>Aikuiskoulutusra</a:t>
                      </a:r>
                      <a:r>
                        <a:rPr lang="fi-FI" sz="1000" dirty="0" smtClean="0"/>
                        <a:t>-</a:t>
                      </a:r>
                      <a:endParaRPr lang="fi-FI" sz="1000" dirty="0" smtClean="0"/>
                    </a:p>
                    <a:p>
                      <a:r>
                        <a:rPr lang="fi-FI" sz="1000" dirty="0" err="1" smtClean="0"/>
                        <a:t>hasto</a:t>
                      </a:r>
                      <a:endParaRPr lang="fi-FI" sz="1000" dirty="0" smtClean="0"/>
                    </a:p>
                    <a:p>
                      <a:r>
                        <a:rPr lang="fi-FI" sz="1000" dirty="0" smtClean="0"/>
                        <a:t>(TE-toimistosta</a:t>
                      </a:r>
                      <a:r>
                        <a:rPr lang="fi-FI" sz="1000" baseline="0" dirty="0" smtClean="0"/>
                        <a:t> apua työttömälle)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Opo/</a:t>
                      </a:r>
                      <a:r>
                        <a:rPr lang="fi-FI" sz="1000" dirty="0" err="1" smtClean="0"/>
                        <a:t>Sosiaalioh</a:t>
                      </a:r>
                      <a:r>
                        <a:rPr lang="fi-FI" sz="1000" dirty="0" smtClean="0"/>
                        <a:t>-</a:t>
                      </a:r>
                    </a:p>
                    <a:p>
                      <a:r>
                        <a:rPr lang="fi-FI" sz="1000" dirty="0" err="1" smtClean="0"/>
                        <a:t>jaaja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48504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6355"/>
                  </a:ext>
                </a:extLst>
              </a:tr>
              <a:tr h="18132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2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Työllistyminen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745765"/>
              </p:ext>
            </p:extLst>
          </p:nvPr>
        </p:nvGraphicFramePr>
        <p:xfrm>
          <a:off x="360001" y="1440001"/>
          <a:ext cx="8388464" cy="392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682">
                  <a:extLst>
                    <a:ext uri="{9D8B030D-6E8A-4147-A177-3AD203B41FA5}">
                      <a16:colId xmlns:a16="http://schemas.microsoft.com/office/drawing/2014/main" val="1650193118"/>
                    </a:ext>
                  </a:extLst>
                </a:gridCol>
                <a:gridCol w="1057125">
                  <a:extLst>
                    <a:ext uri="{9D8B030D-6E8A-4147-A177-3AD203B41FA5}">
                      <a16:colId xmlns:a16="http://schemas.microsoft.com/office/drawing/2014/main" val="8929939"/>
                    </a:ext>
                  </a:extLst>
                </a:gridCol>
                <a:gridCol w="1111249">
                  <a:extLst>
                    <a:ext uri="{9D8B030D-6E8A-4147-A177-3AD203B41FA5}">
                      <a16:colId xmlns:a16="http://schemas.microsoft.com/office/drawing/2014/main" val="3458137099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1340499989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1719421981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2212495322"/>
                    </a:ext>
                  </a:extLst>
                </a:gridCol>
                <a:gridCol w="1198352">
                  <a:extLst>
                    <a:ext uri="{9D8B030D-6E8A-4147-A177-3AD203B41FA5}">
                      <a16:colId xmlns:a16="http://schemas.microsoft.com/office/drawing/2014/main" val="3613461845"/>
                    </a:ext>
                  </a:extLst>
                </a:gridCol>
              </a:tblGrid>
              <a:tr h="404823">
                <a:tc>
                  <a:txBody>
                    <a:bodyPr/>
                    <a:lstStyle/>
                    <a:p>
                      <a:r>
                        <a:rPr lang="fi-FI" dirty="0" smtClean="0"/>
                        <a:t>Palvelu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TE-toimistot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Valtakunnalliset palvelut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Kuntakohtaiset palvelut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Järjestöt/yritykset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Hankkeet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Ohjaamon</a:t>
                      </a:r>
                      <a:r>
                        <a:rPr lang="fi-FI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tarjoamat palvelut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34185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CV ja työhakemus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>
                          <a:hlinkClick r:id="rId2"/>
                        </a:rPr>
                        <a:t>TE-toimistojen</a:t>
                      </a:r>
                      <a:r>
                        <a:rPr lang="fi-FI" sz="1000" dirty="0" smtClean="0"/>
                        <a:t> kotoutuja-asiakkaille tarkoitettuja videoita kuudella kielellä,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Ostopalvelu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Työllisyyspalvelut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Paremmin yhdessä</a:t>
                      </a:r>
                      <a:r>
                        <a:rPr lang="fi-FI" sz="1000" baseline="0" dirty="0"/>
                        <a:t> </a:t>
                      </a:r>
                      <a:r>
                        <a:rPr lang="fi-FI" sz="1000" baseline="0" dirty="0" smtClean="0"/>
                        <a:t>ry.</a:t>
                      </a:r>
                    </a:p>
                    <a:p>
                      <a:endParaRPr lang="fi-FI" sz="1000" baseline="0" dirty="0" smtClean="0"/>
                    </a:p>
                    <a:p>
                      <a:r>
                        <a:rPr lang="fi-FI" sz="1000" baseline="0" dirty="0" smtClean="0"/>
                        <a:t>Jyväskylän </a:t>
                      </a:r>
                      <a:r>
                        <a:rPr lang="fi-FI" sz="1000" baseline="0" dirty="0" smtClean="0"/>
                        <a:t>Setlementti </a:t>
                      </a:r>
                      <a:r>
                        <a:rPr lang="fi-FI" sz="1000" baseline="0" dirty="0" smtClean="0"/>
                        <a:t>ry.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Mä</a:t>
                      </a:r>
                      <a:r>
                        <a:rPr lang="fi-FI" sz="1000" dirty="0" smtClean="0"/>
                        <a:t> </a:t>
                      </a:r>
                      <a:r>
                        <a:rPr lang="fi-FI" sz="1000" dirty="0" err="1" smtClean="0"/>
                        <a:t>oon</a:t>
                      </a:r>
                      <a:r>
                        <a:rPr lang="fi-FI" sz="1000" dirty="0" smtClean="0"/>
                        <a:t> pihalla-</a:t>
                      </a:r>
                      <a:r>
                        <a:rPr lang="fi-FI" sz="1000" baseline="0" dirty="0" smtClean="0"/>
                        <a:t> hanke,</a:t>
                      </a:r>
                    </a:p>
                    <a:p>
                      <a:r>
                        <a:rPr lang="fi-FI" sz="1000" baseline="0" dirty="0" err="1" smtClean="0"/>
                        <a:t>Koutsaamo</a:t>
                      </a:r>
                      <a:r>
                        <a:rPr lang="fi-FI" sz="1000" baseline="0" dirty="0" smtClean="0"/>
                        <a:t>,</a:t>
                      </a:r>
                    </a:p>
                    <a:p>
                      <a:r>
                        <a:rPr lang="fi-FI" sz="1000" baseline="0" dirty="0" smtClean="0"/>
                        <a:t>Mato-hanke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CV-klinikka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23061"/>
                  </a:ext>
                </a:extLst>
              </a:tr>
              <a:tr h="159369"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Rekrytapahtumat</a:t>
                      </a:r>
                      <a:endParaRPr lang="fi-FI" sz="1000" dirty="0" smtClean="0"/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TE-palvelut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Business Jyväskylä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Kauppakamari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Välitin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Työnhakutorstai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2850"/>
                  </a:ext>
                </a:extLst>
              </a:tr>
              <a:tr h="159369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Yleisiä</a:t>
                      </a:r>
                      <a:r>
                        <a:rPr lang="fi-FI" sz="1000" baseline="0" dirty="0" smtClean="0"/>
                        <a:t> työllistymiseen liittyviä toimijoita</a:t>
                      </a:r>
                      <a:endParaRPr lang="fi-FI" sz="1000" dirty="0" smtClean="0"/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TE-palvelut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Business</a:t>
                      </a:r>
                    </a:p>
                    <a:p>
                      <a:r>
                        <a:rPr lang="fi-FI" sz="1000" dirty="0" smtClean="0"/>
                        <a:t>Jyväskylä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Kauppakamari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Kotopaikka-hanke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48504"/>
                  </a:ext>
                </a:extLst>
              </a:tr>
              <a:tr h="17929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Yrittäjyys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TE-palvelut, oma asiantuntija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Uusyrityskeskus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Uusyrityskeskus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Jyväskylän</a:t>
                      </a:r>
                      <a:r>
                        <a:rPr lang="fi-FI" sz="1000" baseline="0" dirty="0" smtClean="0"/>
                        <a:t> yritystehdas Oy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Mä</a:t>
                      </a:r>
                      <a:r>
                        <a:rPr lang="fi-FI" sz="1000" dirty="0" smtClean="0"/>
                        <a:t> </a:t>
                      </a:r>
                      <a:r>
                        <a:rPr lang="fi-FI" sz="1000" dirty="0" err="1" smtClean="0"/>
                        <a:t>oon</a:t>
                      </a:r>
                      <a:r>
                        <a:rPr lang="fi-FI" sz="1000" dirty="0" smtClean="0"/>
                        <a:t> pihalla- hanke</a:t>
                      </a:r>
                    </a:p>
                    <a:p>
                      <a:r>
                        <a:rPr lang="fi-FI" sz="1000" dirty="0" smtClean="0"/>
                        <a:t>Kotoisa- hanke</a:t>
                      </a:r>
                    </a:p>
                    <a:p>
                      <a:r>
                        <a:rPr lang="fi-FI" sz="1000" dirty="0" err="1" smtClean="0"/>
                        <a:t>Pie</a:t>
                      </a:r>
                      <a:r>
                        <a:rPr lang="fi-FI" sz="1000" baseline="0" dirty="0" smtClean="0"/>
                        <a:t> 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6355"/>
                  </a:ext>
                </a:extLst>
              </a:tr>
              <a:tr h="17929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2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67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Arjen hallinta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28.2.2019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150222"/>
              </p:ext>
            </p:extLst>
          </p:nvPr>
        </p:nvGraphicFramePr>
        <p:xfrm>
          <a:off x="360000" y="1440001"/>
          <a:ext cx="781240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446">
                  <a:extLst>
                    <a:ext uri="{9D8B030D-6E8A-4147-A177-3AD203B41FA5}">
                      <a16:colId xmlns:a16="http://schemas.microsoft.com/office/drawing/2014/main" val="1650193118"/>
                    </a:ext>
                  </a:extLst>
                </a:gridCol>
                <a:gridCol w="1305042">
                  <a:extLst>
                    <a:ext uri="{9D8B030D-6E8A-4147-A177-3AD203B41FA5}">
                      <a16:colId xmlns:a16="http://schemas.microsoft.com/office/drawing/2014/main" val="3458137099"/>
                    </a:ext>
                  </a:extLst>
                </a:gridCol>
                <a:gridCol w="1218940">
                  <a:extLst>
                    <a:ext uri="{9D8B030D-6E8A-4147-A177-3AD203B41FA5}">
                      <a16:colId xmlns:a16="http://schemas.microsoft.com/office/drawing/2014/main" val="1340499989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1719421981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2212495322"/>
                    </a:ext>
                  </a:extLst>
                </a:gridCol>
                <a:gridCol w="1261991">
                  <a:extLst>
                    <a:ext uri="{9D8B030D-6E8A-4147-A177-3AD203B41FA5}">
                      <a16:colId xmlns:a16="http://schemas.microsoft.com/office/drawing/2014/main" val="3613461845"/>
                    </a:ext>
                  </a:extLst>
                </a:gridCol>
              </a:tblGrid>
              <a:tr h="333865">
                <a:tc>
                  <a:txBody>
                    <a:bodyPr/>
                    <a:lstStyle/>
                    <a:p>
                      <a:r>
                        <a:rPr lang="fi-FI" dirty="0" smtClean="0"/>
                        <a:t>Palvelu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Valtakunnalliset palvelut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Kuntakohtaiset palvelut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Järjestöt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Hankkeet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Ohjaamon</a:t>
                      </a:r>
                      <a:r>
                        <a:rPr lang="fi-FI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tarjoamat palvelut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341851"/>
                  </a:ext>
                </a:extLst>
              </a:tr>
              <a:tr h="361687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Asuminen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</a:t>
                      </a:r>
                      <a:r>
                        <a:rPr lang="fi-FI" sz="1000" dirty="0" err="1" smtClean="0"/>
                        <a:t>Lango</a:t>
                      </a:r>
                      <a:endParaRPr lang="fi-FI" sz="1000" dirty="0" smtClean="0"/>
                    </a:p>
                    <a:p>
                      <a:r>
                        <a:rPr lang="fi-FI" sz="1000" dirty="0" smtClean="0"/>
                        <a:t>Nuorisoasuntoliitto</a:t>
                      </a:r>
                    </a:p>
                    <a:p>
                      <a:r>
                        <a:rPr lang="fi-FI" sz="1000" dirty="0" smtClean="0"/>
                        <a:t>STTK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Asumisneuvoja</a:t>
                      </a:r>
                    </a:p>
                    <a:p>
                      <a:r>
                        <a:rPr lang="fi-FI" sz="1000" dirty="0" smtClean="0"/>
                        <a:t>Ohjaamo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Info-Gloria</a:t>
                      </a:r>
                    </a:p>
                    <a:p>
                      <a:r>
                        <a:rPr lang="fi-FI" sz="1000" dirty="0" smtClean="0"/>
                        <a:t>Monikulttuurisuuskeskus</a:t>
                      </a:r>
                    </a:p>
                    <a:p>
                      <a:endParaRPr lang="fi-FI" sz="1000" dirty="0" smtClean="0"/>
                    </a:p>
                    <a:p>
                      <a:r>
                        <a:rPr lang="fi-FI" sz="1000" dirty="0" smtClean="0"/>
                        <a:t>Paremmin</a:t>
                      </a:r>
                      <a:r>
                        <a:rPr lang="fi-FI" sz="1000" baseline="0" dirty="0" smtClean="0"/>
                        <a:t> yhdessä/OSANA, Opi Suomesta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Kotoisa-hanke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Asuntohakemuk</a:t>
                      </a:r>
                      <a:r>
                        <a:rPr lang="fi-FI" sz="1000" dirty="0" smtClean="0"/>
                        <a:t>-sen</a:t>
                      </a:r>
                      <a:r>
                        <a:rPr lang="fi-FI" sz="1000" baseline="0" dirty="0" smtClean="0"/>
                        <a:t> täyttö/neuvonta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23061"/>
                  </a:ext>
                </a:extLst>
              </a:tr>
              <a:tr h="361687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Harrastukset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</a:t>
                      </a:r>
                      <a:r>
                        <a:rPr lang="fi-FI" sz="1000" dirty="0" err="1" smtClean="0"/>
                        <a:t>Lango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Kotopalvelut</a:t>
                      </a:r>
                    </a:p>
                    <a:p>
                      <a:r>
                        <a:rPr lang="fi-FI" sz="1000" dirty="0" smtClean="0"/>
                        <a:t>Liikuntalaturi</a:t>
                      </a:r>
                    </a:p>
                    <a:p>
                      <a:r>
                        <a:rPr lang="fi-FI" sz="1000" dirty="0" smtClean="0"/>
                        <a:t>Kansalaisopisto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Info-Gloria</a:t>
                      </a:r>
                    </a:p>
                    <a:p>
                      <a:r>
                        <a:rPr lang="fi-FI" sz="1000" dirty="0" smtClean="0"/>
                        <a:t>JJK</a:t>
                      </a:r>
                    </a:p>
                    <a:p>
                      <a:r>
                        <a:rPr lang="fi-FI" sz="1000" dirty="0" smtClean="0"/>
                        <a:t>JKU</a:t>
                      </a:r>
                    </a:p>
                    <a:p>
                      <a:r>
                        <a:rPr lang="fi-FI" sz="1000" dirty="0" smtClean="0"/>
                        <a:t>JNV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Osana-hanke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2850"/>
                  </a:ext>
                </a:extLst>
              </a:tr>
              <a:tr h="500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Terveys,</a:t>
                      </a:r>
                      <a:r>
                        <a:rPr lang="fi-FI" sz="1000" baseline="0" dirty="0" smtClean="0"/>
                        <a:t> </a:t>
                      </a:r>
                      <a:r>
                        <a:rPr lang="fi-FI" sz="1000" dirty="0" smtClean="0"/>
                        <a:t>hyvinvointi ja työkyky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</a:t>
                      </a:r>
                      <a:r>
                        <a:rPr lang="fi-FI" sz="1000" dirty="0" err="1" smtClean="0"/>
                        <a:t>Lango</a:t>
                      </a:r>
                      <a:endParaRPr lang="fi-FI" sz="1000" dirty="0" smtClean="0"/>
                    </a:p>
                    <a:p>
                      <a:r>
                        <a:rPr lang="fi-FI" sz="1000" dirty="0" smtClean="0"/>
                        <a:t>THL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Työllisyyspalvelut</a:t>
                      </a:r>
                    </a:p>
                    <a:p>
                      <a:r>
                        <a:rPr lang="fi-FI" sz="1000" dirty="0" smtClean="0"/>
                        <a:t>Terveysasemat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Jyvälä</a:t>
                      </a:r>
                      <a:r>
                        <a:rPr lang="fi-FI" sz="1000" dirty="0" smtClean="0"/>
                        <a:t>/Avaimet</a:t>
                      </a:r>
                      <a:r>
                        <a:rPr lang="fi-FI" sz="1000" baseline="0" dirty="0" smtClean="0"/>
                        <a:t> Onnistumiseen</a:t>
                      </a:r>
                      <a:endParaRPr lang="fi-FI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Mahdollisuudet</a:t>
                      </a:r>
                      <a:r>
                        <a:rPr lang="fi-FI" sz="1000" baseline="0" dirty="0" smtClean="0"/>
                        <a:t> todeksi-hanke</a:t>
                      </a:r>
                    </a:p>
                    <a:p>
                      <a:r>
                        <a:rPr lang="fi-FI" sz="1000" baseline="0" dirty="0" smtClean="0"/>
                        <a:t>Osana-hanke</a:t>
                      </a:r>
                    </a:p>
                    <a:p>
                      <a:r>
                        <a:rPr lang="fi-FI" sz="1000" baseline="0" dirty="0" smtClean="0"/>
                        <a:t>Kotoisa-hanke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48504"/>
                  </a:ext>
                </a:extLst>
              </a:tr>
              <a:tr h="361687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Toimeentulo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</a:t>
                      </a:r>
                      <a:r>
                        <a:rPr lang="fi-FI" sz="1000" dirty="0" err="1" smtClean="0"/>
                        <a:t>Lango</a:t>
                      </a:r>
                      <a:endParaRPr lang="fi-FI" sz="1000" dirty="0" smtClean="0"/>
                    </a:p>
                    <a:p>
                      <a:r>
                        <a:rPr lang="fi-FI" sz="1000" dirty="0" smtClean="0"/>
                        <a:t>KELA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Aikuissos.työ</a:t>
                      </a:r>
                      <a:endParaRPr lang="fi-FI" sz="1000" dirty="0" smtClean="0"/>
                    </a:p>
                    <a:p>
                      <a:r>
                        <a:rPr lang="fi-FI" sz="1000" dirty="0" smtClean="0"/>
                        <a:t>Kotopalvelut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Info-Gloria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Osana-hanke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Neuvonta, hakemuksen</a:t>
                      </a:r>
                      <a:r>
                        <a:rPr lang="fi-FI" sz="1000" baseline="0" dirty="0" smtClean="0"/>
                        <a:t> täyttöapu, yhteydenotto Kelaan</a:t>
                      </a:r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376355"/>
                  </a:ext>
                </a:extLst>
              </a:tr>
              <a:tr h="500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Ajanvietto, ystäviä, tekemistä</a:t>
                      </a:r>
                    </a:p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</a:t>
                      </a:r>
                      <a:r>
                        <a:rPr lang="fi-FI" sz="1000" dirty="0" err="1" smtClean="0"/>
                        <a:t>Lango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Vapari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Kotokaveri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 smtClean="0"/>
                        <a:t>SPR:n</a:t>
                      </a:r>
                      <a:r>
                        <a:rPr lang="fi-FI" sz="1000" baseline="0" dirty="0" smtClean="0"/>
                        <a:t> ystävätoiminta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Info-Gloria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Kotoisa- hanke,</a:t>
                      </a:r>
                    </a:p>
                    <a:p>
                      <a:r>
                        <a:rPr lang="fi-FI" sz="1000" dirty="0" smtClean="0"/>
                        <a:t>Osana-hanke,</a:t>
                      </a:r>
                    </a:p>
                    <a:p>
                      <a:r>
                        <a:rPr lang="fi-FI" sz="1000" dirty="0" smtClean="0"/>
                        <a:t>Yhdessä ei olla yksin-hanke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685945"/>
                  </a:ext>
                </a:extLst>
              </a:tr>
              <a:tr h="333865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Lapsiperheiden kotoutuminen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Yhteisöllinen kotoutuminen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56272"/>
                  </a:ext>
                </a:extLst>
              </a:tr>
              <a:tr h="333865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Sosiaalinen kuntoutus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Kotoisa-hanke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57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164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TEM_Rakennerahastot_2014-2020_mallipohja_ESR_FI_7.14</Template>
  <TotalTime>3734</TotalTime>
  <Words>307</Words>
  <Application>Microsoft Office PowerPoint</Application>
  <PresentationFormat>Näytössä katseltava diaesitys (4:3)</PresentationFormat>
  <Paragraphs>169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TEM_Rakennerahastot_2014-2020_mallipohja_ESR_FI_7.14</vt:lpstr>
      <vt:lpstr>Ohjaamon monikulttuurisuusverkosto</vt:lpstr>
      <vt:lpstr>Koulutus</vt:lpstr>
      <vt:lpstr>Työllistyminen</vt:lpstr>
      <vt:lpstr>Arjen hallinta</vt:lpstr>
    </vt:vector>
  </TitlesOfParts>
  <Company>JAMK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</dc:title>
  <dc:creator>Michelsson Riikka</dc:creator>
  <cp:lastModifiedBy>Wallenius Hanna</cp:lastModifiedBy>
  <cp:revision>48</cp:revision>
  <dcterms:created xsi:type="dcterms:W3CDTF">2016-09-30T10:06:40Z</dcterms:created>
  <dcterms:modified xsi:type="dcterms:W3CDTF">2019-02-28T11:38:45Z</dcterms:modified>
</cp:coreProperties>
</file>